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8" r:id="rId2"/>
    <p:sldId id="257" r:id="rId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882" autoAdjust="0"/>
    <p:restoredTop sz="94660"/>
  </p:normalViewPr>
  <p:slideViewPr>
    <p:cSldViewPr>
      <p:cViewPr>
        <p:scale>
          <a:sx n="70" d="100"/>
          <a:sy n="70" d="100"/>
        </p:scale>
        <p:origin x="-1578" y="-1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0A27A0-F3DD-4D12-8B83-E2AA281E8B8B}" type="datetimeFigureOut">
              <a:rPr lang="es-ES" smtClean="0"/>
              <a:pPr/>
              <a:t>23/10/2016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4244D6-0964-4DC0-A5D0-852E0BFD48D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087126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4BF48-AAA3-47BF-8BD8-D46DB86837DC}" type="datetimeFigureOut">
              <a:rPr lang="es-ES" smtClean="0"/>
              <a:pPr/>
              <a:t>23/10/2016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EC542-72B5-4313-99C7-67CD1B602D8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696453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4BF48-AAA3-47BF-8BD8-D46DB86837DC}" type="datetimeFigureOut">
              <a:rPr lang="es-ES" smtClean="0"/>
              <a:pPr/>
              <a:t>23/10/2016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EC542-72B5-4313-99C7-67CD1B602D8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322073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4BF48-AAA3-47BF-8BD8-D46DB86837DC}" type="datetimeFigureOut">
              <a:rPr lang="es-ES" smtClean="0"/>
              <a:pPr/>
              <a:t>23/10/2016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EC542-72B5-4313-99C7-67CD1B602D8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686213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4BF48-AAA3-47BF-8BD8-D46DB86837DC}" type="datetimeFigureOut">
              <a:rPr lang="es-ES" smtClean="0"/>
              <a:pPr/>
              <a:t>23/10/2016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EC542-72B5-4313-99C7-67CD1B602D8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95059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4BF48-AAA3-47BF-8BD8-D46DB86837DC}" type="datetimeFigureOut">
              <a:rPr lang="es-ES" smtClean="0"/>
              <a:pPr/>
              <a:t>23/10/2016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EC542-72B5-4313-99C7-67CD1B602D8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659023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4BF48-AAA3-47BF-8BD8-D46DB86837DC}" type="datetimeFigureOut">
              <a:rPr lang="es-ES" smtClean="0"/>
              <a:pPr/>
              <a:t>23/10/2016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EC542-72B5-4313-99C7-67CD1B602D8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669908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4BF48-AAA3-47BF-8BD8-D46DB86837DC}" type="datetimeFigureOut">
              <a:rPr lang="es-ES" smtClean="0"/>
              <a:pPr/>
              <a:t>23/10/2016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EC542-72B5-4313-99C7-67CD1B602D8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254659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4BF48-AAA3-47BF-8BD8-D46DB86837DC}" type="datetimeFigureOut">
              <a:rPr lang="es-ES" smtClean="0"/>
              <a:pPr/>
              <a:t>23/10/2016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EC542-72B5-4313-99C7-67CD1B602D8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96294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4BF48-AAA3-47BF-8BD8-D46DB86837DC}" type="datetimeFigureOut">
              <a:rPr lang="es-ES" smtClean="0"/>
              <a:pPr/>
              <a:t>23/10/2016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EC542-72B5-4313-99C7-67CD1B602D8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2695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4BF48-AAA3-47BF-8BD8-D46DB86837DC}" type="datetimeFigureOut">
              <a:rPr lang="es-ES" smtClean="0"/>
              <a:pPr/>
              <a:t>23/10/2016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EC542-72B5-4313-99C7-67CD1B602D8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76063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4BF48-AAA3-47BF-8BD8-D46DB86837DC}" type="datetimeFigureOut">
              <a:rPr lang="es-ES" smtClean="0"/>
              <a:pPr/>
              <a:t>23/10/2016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EC542-72B5-4313-99C7-67CD1B602D8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00361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84BF48-AAA3-47BF-8BD8-D46DB86837DC}" type="datetimeFigureOut">
              <a:rPr lang="es-ES" smtClean="0"/>
              <a:pPr/>
              <a:t>23/10/2016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EEC542-72B5-4313-99C7-67CD1B602D8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61948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5" y="0"/>
            <a:ext cx="9144000" cy="68580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lum bright="5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15" y="31494"/>
            <a:ext cx="828509" cy="858527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4096260" y="1214422"/>
            <a:ext cx="5047740" cy="1481659"/>
          </a:xfrm>
          <a:prstGeom prst="rect">
            <a:avLst/>
          </a:prstGeom>
          <a:noFill/>
        </p:spPr>
        <p:txBody>
          <a:bodyPr wrap="square" lIns="77221" tIns="38611" rIns="77221" bIns="38611" rtlCol="0">
            <a:spAutoFit/>
          </a:bodyPr>
          <a:lstStyle/>
          <a:p>
            <a:r>
              <a:rPr lang="es-ES" sz="3000" dirty="0">
                <a:solidFill>
                  <a:schemeClr val="tx2">
                    <a:lumMod val="75000"/>
                  </a:schemeClr>
                </a:solidFill>
                <a:latin typeface="Century Gothic" pitchFamily="34" charset="0"/>
              </a:rPr>
              <a:t>CURSO: FORMULACIÓN DE PROYECTOS.</a:t>
            </a:r>
          </a:p>
          <a:p>
            <a:r>
              <a:rPr lang="es-ES" sz="3000" dirty="0">
                <a:solidFill>
                  <a:schemeClr val="tx2">
                    <a:lumMod val="75000"/>
                  </a:schemeClr>
                </a:solidFill>
                <a:latin typeface="Century Gothic" pitchFamily="34" charset="0"/>
              </a:rPr>
              <a:t>	</a:t>
            </a:r>
            <a:endParaRPr lang="es-ES" sz="1700" dirty="0">
              <a:solidFill>
                <a:schemeClr val="tx2">
                  <a:lumMod val="75000"/>
                </a:schemeClr>
              </a:solidFill>
              <a:latin typeface="Century Gothic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071934" y="2643182"/>
            <a:ext cx="4439578" cy="389911"/>
          </a:xfrm>
          <a:prstGeom prst="rect">
            <a:avLst/>
          </a:prstGeom>
          <a:noFill/>
        </p:spPr>
        <p:txBody>
          <a:bodyPr wrap="square" lIns="77221" tIns="38611" rIns="77221" bIns="38611" rtlCol="0">
            <a:spAutoFit/>
          </a:bodyPr>
          <a:lstStyle/>
          <a:p>
            <a:r>
              <a:rPr lang="es-ES" sz="2000" dirty="0">
                <a:solidFill>
                  <a:schemeClr val="tx2">
                    <a:lumMod val="75000"/>
                  </a:schemeClr>
                </a:solidFill>
                <a:latin typeface="Century Gothic" pitchFamily="34" charset="0"/>
              </a:rPr>
              <a:t>Docente: Rita </a:t>
            </a:r>
            <a:r>
              <a:rPr lang="es-ES" sz="2000" dirty="0" err="1">
                <a:solidFill>
                  <a:schemeClr val="tx2">
                    <a:lumMod val="75000"/>
                  </a:schemeClr>
                </a:solidFill>
                <a:latin typeface="Century Gothic" pitchFamily="34" charset="0"/>
              </a:rPr>
              <a:t>Gavaciuto</a:t>
            </a:r>
            <a:endParaRPr lang="es-ES" sz="2000" dirty="0">
              <a:solidFill>
                <a:schemeClr val="tx2">
                  <a:lumMod val="75000"/>
                </a:schemeClr>
              </a:solidFill>
              <a:latin typeface="Century Gothic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795692" y="6402001"/>
            <a:ext cx="2245403" cy="354975"/>
          </a:xfrm>
          <a:prstGeom prst="rect">
            <a:avLst/>
          </a:prstGeom>
          <a:noFill/>
        </p:spPr>
        <p:txBody>
          <a:bodyPr wrap="square" lIns="77221" tIns="38611" rIns="77221" bIns="38611" rtlCol="0">
            <a:spAutoFit/>
          </a:bodyPr>
          <a:lstStyle/>
          <a:p>
            <a:r>
              <a:rPr lang="es-ES" dirty="0" smtClean="0">
                <a:solidFill>
                  <a:schemeClr val="tx2">
                    <a:lumMod val="75000"/>
                  </a:schemeClr>
                </a:solidFill>
                <a:latin typeface="Century Gothic" pitchFamily="34" charset="0"/>
              </a:rPr>
              <a:t>2016</a:t>
            </a:r>
            <a:endParaRPr lang="es-ES" dirty="0">
              <a:solidFill>
                <a:schemeClr val="tx2">
                  <a:lumMod val="75000"/>
                </a:schemeClr>
              </a:solidFill>
              <a:latin typeface="Century Gothic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143372" y="3357562"/>
            <a:ext cx="336612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762000">
              <a:defRPr/>
            </a:pPr>
            <a:r>
              <a:rPr lang="es-ES_tradnl" sz="3600" dirty="0" smtClean="0">
                <a:solidFill>
                  <a:schemeClr val="bg1"/>
                </a:solidFill>
                <a:latin typeface="Century Gothic" pitchFamily="34" charset="0"/>
              </a:rPr>
              <a:t>Ejercicio 1</a:t>
            </a:r>
          </a:p>
          <a:p>
            <a:pPr defTabSz="762000">
              <a:defRPr/>
            </a:pPr>
            <a:r>
              <a:rPr lang="es-ES_tradnl" sz="3600" dirty="0" smtClean="0">
                <a:solidFill>
                  <a:schemeClr val="bg1"/>
                </a:solidFill>
                <a:latin typeface="Century Gothic" pitchFamily="34" charset="0"/>
              </a:rPr>
              <a:t>Situación Deseada</a:t>
            </a:r>
            <a:endParaRPr lang="es-ES_tradnl" sz="3600" dirty="0">
              <a:solidFill>
                <a:schemeClr val="bg1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7075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" y="1"/>
            <a:ext cx="283523" cy="6858000"/>
          </a:xfrm>
          <a:prstGeom prst="rect">
            <a:avLst/>
          </a:prstGeom>
          <a:gradFill flip="none" rotWithShape="1">
            <a:gsLst>
              <a:gs pos="1000">
                <a:schemeClr val="accent3">
                  <a:lumMod val="20000"/>
                  <a:lumOff val="80000"/>
                </a:schemeClr>
              </a:gs>
              <a:gs pos="45000">
                <a:schemeClr val="accent3">
                  <a:alpha val="58000"/>
                  <a:lumMod val="94000"/>
                  <a:lumOff val="6000"/>
                </a:schemeClr>
              </a:gs>
              <a:gs pos="11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74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387" tIns="44692" rIns="89387" bIns="44692" spcCol="0"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8860479" y="-29204"/>
            <a:ext cx="283523" cy="6887205"/>
          </a:xfrm>
          <a:prstGeom prst="rect">
            <a:avLst/>
          </a:prstGeom>
          <a:gradFill flip="none" rotWithShape="1">
            <a:gsLst>
              <a:gs pos="1000">
                <a:schemeClr val="accent3">
                  <a:lumMod val="20000"/>
                  <a:lumOff val="80000"/>
                </a:schemeClr>
              </a:gs>
              <a:gs pos="45000">
                <a:schemeClr val="accent3">
                  <a:alpha val="58000"/>
                  <a:lumMod val="94000"/>
                  <a:lumOff val="6000"/>
                </a:schemeClr>
              </a:gs>
              <a:gs pos="11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7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387" tIns="44692" rIns="89387" bIns="44692" spcCol="0" rtlCol="0" anchor="ctr"/>
          <a:lstStyle/>
          <a:p>
            <a:pPr algn="ctr"/>
            <a:endParaRPr lang="es-ES"/>
          </a:p>
        </p:txBody>
      </p:sp>
      <p:pic>
        <p:nvPicPr>
          <p:cNvPr id="7" name="Picture 4"/>
          <p:cNvPicPr/>
          <p:nvPr/>
        </p:nvPicPr>
        <p:blipFill>
          <a:blip r:embed="rId2" cstate="print">
            <a:duotone>
              <a:prstClr val="black"/>
              <a:srgbClr val="92D05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  <a14:imgEffect>
                      <a14:colorTemperature colorTemp="470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0263" y="6370579"/>
            <a:ext cx="445912" cy="436245"/>
          </a:xfrm>
          <a:prstGeom prst="rect">
            <a:avLst/>
          </a:prstGeom>
        </p:spPr>
      </p:pic>
      <p:sp>
        <p:nvSpPr>
          <p:cNvPr id="9" name="Line 2"/>
          <p:cNvSpPr>
            <a:spLocks noChangeShapeType="1"/>
          </p:cNvSpPr>
          <p:nvPr/>
        </p:nvSpPr>
        <p:spPr bwMode="auto">
          <a:xfrm>
            <a:off x="1316775" y="554537"/>
            <a:ext cx="6654800" cy="0"/>
          </a:xfrm>
          <a:prstGeom prst="line">
            <a:avLst/>
          </a:prstGeom>
          <a:noFill/>
          <a:ln w="38100" cmpd="dbl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5" name="Rectangle 22"/>
          <p:cNvSpPr>
            <a:spLocks noChangeArrowheads="1"/>
          </p:cNvSpPr>
          <p:nvPr/>
        </p:nvSpPr>
        <p:spPr bwMode="auto">
          <a:xfrm>
            <a:off x="7059528" y="5239251"/>
            <a:ext cx="163570" cy="2955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folHlink"/>
                  </a:outerShdw>
                </a:effectLst>
              </a14:hiddenEffects>
            </a:ext>
          </a:extLst>
        </p:spPr>
        <p:txBody>
          <a:bodyPr wrap="none" lIns="80962" tIns="39688" rIns="80962" bIns="39688">
            <a:spAutoFit/>
          </a:bodyPr>
          <a:lstStyle>
            <a:lvl1pPr algn="l" defTabSz="5905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defTabSz="5905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defTabSz="59055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defTabSz="5905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defTabSz="59055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5905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5905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5905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5905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es-ES_tradnl" altLang="es-ES" sz="1400" b="1" i="0" dirty="0">
              <a:solidFill>
                <a:srgbClr val="000099"/>
              </a:solidFill>
              <a:latin typeface="Arial Unicode MS" pitchFamily="34" charset="-128"/>
            </a:endParaRPr>
          </a:p>
        </p:txBody>
      </p:sp>
      <p:sp>
        <p:nvSpPr>
          <p:cNvPr id="26" name="Rectangle 25"/>
          <p:cNvSpPr>
            <a:spLocks noChangeArrowheads="1"/>
          </p:cNvSpPr>
          <p:nvPr/>
        </p:nvSpPr>
        <p:spPr bwMode="auto">
          <a:xfrm>
            <a:off x="5075746" y="6245725"/>
            <a:ext cx="205249" cy="318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folHlink"/>
                  </a:outerShdw>
                </a:effectLst>
              </a14:hiddenEffects>
            </a:ext>
          </a:extLst>
        </p:spPr>
        <p:txBody>
          <a:bodyPr wrap="none" lIns="101600" tIns="50800" rIns="101600" bIns="50800">
            <a:spAutoFit/>
          </a:bodyPr>
          <a:lstStyle>
            <a:lvl1pPr algn="l" defTabSz="9223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defTabSz="9223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defTabSz="9223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defTabSz="9223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defTabSz="9223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223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223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223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223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es-ES_tradnl" altLang="es-ES" sz="1400" i="0" dirty="0">
              <a:solidFill>
                <a:srgbClr val="000099"/>
              </a:solidFill>
              <a:latin typeface="Arial Unicode MS" pitchFamily="34" charset="-128"/>
            </a:endParaRPr>
          </a:p>
        </p:txBody>
      </p:sp>
      <p:sp>
        <p:nvSpPr>
          <p:cNvPr id="28" name="Rectangle 27"/>
          <p:cNvSpPr>
            <a:spLocks noChangeArrowheads="1"/>
          </p:cNvSpPr>
          <p:nvPr/>
        </p:nvSpPr>
        <p:spPr bwMode="auto">
          <a:xfrm>
            <a:off x="7075996" y="6256837"/>
            <a:ext cx="205249" cy="318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folHlink"/>
                  </a:outerShdw>
                </a:effectLst>
              </a14:hiddenEffects>
            </a:ext>
          </a:extLst>
        </p:spPr>
        <p:txBody>
          <a:bodyPr wrap="none" lIns="101600" tIns="50800" rIns="101600" bIns="50800">
            <a:spAutoFit/>
          </a:bodyPr>
          <a:lstStyle>
            <a:lvl1pPr algn="l" defTabSz="9223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defTabSz="9223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defTabSz="9223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defTabSz="9223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defTabSz="9223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223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223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223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223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es-ES_tradnl" altLang="es-ES" sz="1400" i="0" dirty="0">
              <a:solidFill>
                <a:srgbClr val="000099"/>
              </a:solidFill>
              <a:latin typeface="Arial Unicode MS" pitchFamily="34" charset="-128"/>
            </a:endParaRPr>
          </a:p>
        </p:txBody>
      </p:sp>
      <p:sp>
        <p:nvSpPr>
          <p:cNvPr id="29" name="Rectangle 29"/>
          <p:cNvSpPr>
            <a:spLocks noChangeArrowheads="1"/>
          </p:cNvSpPr>
          <p:nvPr/>
        </p:nvSpPr>
        <p:spPr bwMode="auto">
          <a:xfrm>
            <a:off x="5215677" y="7372850"/>
            <a:ext cx="2049463" cy="318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folHlink"/>
                  </a:outerShdw>
                </a:effectLst>
              </a14:hiddenEffects>
            </a:ext>
          </a:extLst>
        </p:spPr>
        <p:txBody>
          <a:bodyPr lIns="101600" tIns="50800" rIns="101600" bIns="50800">
            <a:spAutoFit/>
          </a:bodyPr>
          <a:lstStyle>
            <a:lvl1pPr algn="l" defTabSz="9223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defTabSz="9223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defTabSz="9223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defTabSz="9223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defTabSz="9223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223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223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223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223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es-ES_tradnl" altLang="es-ES" sz="1400" i="0" dirty="0">
              <a:solidFill>
                <a:srgbClr val="000099"/>
              </a:solidFill>
              <a:latin typeface="Arial Unicode MS" pitchFamily="34" charset="-128"/>
            </a:endParaRPr>
          </a:p>
        </p:txBody>
      </p:sp>
      <p:sp>
        <p:nvSpPr>
          <p:cNvPr id="81" name="80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949795" y="6692761"/>
            <a:ext cx="2895600" cy="365125"/>
          </a:xfrm>
        </p:spPr>
        <p:txBody>
          <a:bodyPr/>
          <a:lstStyle/>
          <a:p>
            <a:r>
              <a:rPr lang="es-ES" dirty="0">
                <a:solidFill>
                  <a:schemeClr val="accent3">
                    <a:lumMod val="75000"/>
                  </a:schemeClr>
                </a:solidFill>
                <a:latin typeface="Century Gothic" pitchFamily="34" charset="0"/>
              </a:rPr>
              <a:t>PAGINA </a:t>
            </a:r>
            <a:r>
              <a:rPr lang="es-ES" dirty="0" smtClean="0">
                <a:solidFill>
                  <a:schemeClr val="accent3">
                    <a:lumMod val="75000"/>
                  </a:schemeClr>
                </a:solidFill>
                <a:latin typeface="Century Gothic" pitchFamily="34" charset="0"/>
              </a:rPr>
              <a:t>1</a:t>
            </a:r>
            <a:endParaRPr lang="es-ES" dirty="0">
              <a:solidFill>
                <a:schemeClr val="accent3">
                  <a:lumMod val="75000"/>
                </a:schemeClr>
              </a:solidFill>
              <a:latin typeface="Century Gothic" pitchFamily="34" charset="0"/>
            </a:endParaRPr>
          </a:p>
          <a:p>
            <a:endParaRPr lang="es-ES" dirty="0"/>
          </a:p>
        </p:txBody>
      </p:sp>
      <p:pic>
        <p:nvPicPr>
          <p:cNvPr id="46" name="Picture 5"/>
          <p:cNvPicPr/>
          <p:nvPr/>
        </p:nvPicPr>
        <p:blipFill>
          <a:blip r:embed="rId4" cstate="print">
            <a:lum bright="36000" contrast="-5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58" y="71414"/>
            <a:ext cx="571504" cy="559569"/>
          </a:xfrm>
          <a:prstGeom prst="rect">
            <a:avLst/>
          </a:prstGeom>
        </p:spPr>
      </p:pic>
      <p:graphicFrame>
        <p:nvGraphicFramePr>
          <p:cNvPr id="8" name="7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5100536"/>
              </p:ext>
            </p:extLst>
          </p:nvPr>
        </p:nvGraphicFramePr>
        <p:xfrm>
          <a:off x="944542" y="836712"/>
          <a:ext cx="7056784" cy="1452372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3528392"/>
                <a:gridCol w="3528392"/>
              </a:tblGrid>
              <a:tr h="100811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s-ES" sz="18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SITUACIÓN A</a:t>
                      </a:r>
                      <a:endParaRPr lang="es-ES" sz="18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es-ES" sz="18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es-ES" sz="1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es-ES" sz="18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SITUACIÓN B</a:t>
                      </a:r>
                      <a:endParaRPr lang="es-ES" sz="1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9" name="38 Rectángulo"/>
          <p:cNvSpPr/>
          <p:nvPr/>
        </p:nvSpPr>
        <p:spPr>
          <a:xfrm>
            <a:off x="1043608" y="71414"/>
            <a:ext cx="71287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Para cada situación A “problema” defina cuál puede ser la situación B “deseada”  a desarrollar en un proyecto:</a:t>
            </a:r>
          </a:p>
        </p:txBody>
      </p:sp>
      <p:sp>
        <p:nvSpPr>
          <p:cNvPr id="47" name="46 Rectángulo redondeado"/>
          <p:cNvSpPr/>
          <p:nvPr/>
        </p:nvSpPr>
        <p:spPr>
          <a:xfrm>
            <a:off x="4548220" y="2454685"/>
            <a:ext cx="3384376" cy="1142017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600" dirty="0" smtClean="0">
                <a:solidFill>
                  <a:schemeClr val="tx1"/>
                </a:solidFill>
              </a:rPr>
              <a:t>1) En </a:t>
            </a:r>
            <a:r>
              <a:rPr lang="es-ES" sz="1600" dirty="0">
                <a:solidFill>
                  <a:schemeClr val="tx1"/>
                </a:solidFill>
              </a:rPr>
              <a:t>la región NE del departamento de Canelones se ha detenido el proceso de erosión por introducción de nuevas prácticas agrícolas.</a:t>
            </a:r>
          </a:p>
        </p:txBody>
      </p:sp>
      <p:sp>
        <p:nvSpPr>
          <p:cNvPr id="49" name="48 Rectángulo redondeado"/>
          <p:cNvSpPr/>
          <p:nvPr/>
        </p:nvSpPr>
        <p:spPr>
          <a:xfrm>
            <a:off x="4634011" y="3789040"/>
            <a:ext cx="3384376" cy="1008112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600" dirty="0" smtClean="0">
                <a:solidFill>
                  <a:schemeClr val="tx1"/>
                </a:solidFill>
              </a:rPr>
              <a:t>2) El </a:t>
            </a:r>
            <a:r>
              <a:rPr lang="es-ES" sz="1600" dirty="0">
                <a:solidFill>
                  <a:schemeClr val="tx1"/>
                </a:solidFill>
              </a:rPr>
              <a:t>Banco de Previsión Social ha reducido el tiempo de los trámites de jubilación en un 25 %.</a:t>
            </a:r>
          </a:p>
        </p:txBody>
      </p:sp>
      <p:sp>
        <p:nvSpPr>
          <p:cNvPr id="50" name="49 Rectángulo redondeado"/>
          <p:cNvSpPr/>
          <p:nvPr/>
        </p:nvSpPr>
        <p:spPr>
          <a:xfrm>
            <a:off x="4644175" y="4960962"/>
            <a:ext cx="3384376" cy="1409617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600" dirty="0" smtClean="0">
                <a:solidFill>
                  <a:schemeClr val="tx1"/>
                </a:solidFill>
              </a:rPr>
              <a:t>3) La </a:t>
            </a:r>
            <a:r>
              <a:rPr lang="es-ES" sz="1600" dirty="0">
                <a:solidFill>
                  <a:schemeClr val="tx1"/>
                </a:solidFill>
              </a:rPr>
              <a:t>fábrica de muebles “La Veta” ha comprado e instalado un torno moderno que trabaja con la misma eficiencia que el resto de la maquinaria.</a:t>
            </a:r>
          </a:p>
        </p:txBody>
      </p:sp>
      <p:sp>
        <p:nvSpPr>
          <p:cNvPr id="52" name="51 Rectángulo redondeado"/>
          <p:cNvSpPr/>
          <p:nvPr/>
        </p:nvSpPr>
        <p:spPr>
          <a:xfrm>
            <a:off x="1001444" y="2460142"/>
            <a:ext cx="3384376" cy="1136561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s-ES" sz="1600" dirty="0" smtClean="0">
                <a:solidFill>
                  <a:schemeClr val="tx1"/>
                </a:solidFill>
              </a:rPr>
              <a:t>1) En </a:t>
            </a:r>
            <a:r>
              <a:rPr lang="es-ES" sz="1600" dirty="0">
                <a:solidFill>
                  <a:schemeClr val="tx1"/>
                </a:solidFill>
              </a:rPr>
              <a:t>la región NE del departamento de Canelones se pierden 30 hectáreas de tierra agrícola anualmente a causa de la </a:t>
            </a:r>
            <a:r>
              <a:rPr lang="es-ES" sz="1600" dirty="0" smtClean="0">
                <a:solidFill>
                  <a:schemeClr val="tx1"/>
                </a:solidFill>
              </a:rPr>
              <a:t>erosión.</a:t>
            </a:r>
            <a:endParaRPr lang="es-ES" sz="1600" dirty="0"/>
          </a:p>
        </p:txBody>
      </p:sp>
      <p:sp>
        <p:nvSpPr>
          <p:cNvPr id="53" name="52 Rectángulo redondeado"/>
          <p:cNvSpPr/>
          <p:nvPr/>
        </p:nvSpPr>
        <p:spPr>
          <a:xfrm>
            <a:off x="1001444" y="3789040"/>
            <a:ext cx="3384376" cy="100811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600" dirty="0" smtClean="0">
                <a:solidFill>
                  <a:schemeClr val="tx1"/>
                </a:solidFill>
              </a:rPr>
              <a:t>2) El </a:t>
            </a:r>
            <a:r>
              <a:rPr lang="es-ES" sz="1600" dirty="0">
                <a:solidFill>
                  <a:schemeClr val="tx1"/>
                </a:solidFill>
              </a:rPr>
              <a:t>Banco de Previsión Social realiza los trámites de jubilación con gran lentitud.</a:t>
            </a:r>
          </a:p>
        </p:txBody>
      </p:sp>
      <p:sp>
        <p:nvSpPr>
          <p:cNvPr id="54" name="53 Rectángulo redondeado"/>
          <p:cNvSpPr/>
          <p:nvPr/>
        </p:nvSpPr>
        <p:spPr>
          <a:xfrm>
            <a:off x="1043608" y="4978427"/>
            <a:ext cx="3384376" cy="1186875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600" dirty="0" smtClean="0">
                <a:solidFill>
                  <a:schemeClr val="tx1"/>
                </a:solidFill>
              </a:rPr>
              <a:t>3) La </a:t>
            </a:r>
            <a:r>
              <a:rPr lang="es-ES" sz="1600" dirty="0">
                <a:solidFill>
                  <a:schemeClr val="tx1"/>
                </a:solidFill>
              </a:rPr>
              <a:t>fábrica de muebles “La Veta” tiene un torno anticuado que frena el ritmo global de producción.</a:t>
            </a:r>
          </a:p>
        </p:txBody>
      </p:sp>
    </p:spTree>
    <p:extLst>
      <p:ext uri="{BB962C8B-B14F-4D97-AF65-F5344CB8AC3E}">
        <p14:creationId xmlns:p14="http://schemas.microsoft.com/office/powerpoint/2010/main" val="1680682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9" grpId="0" animBg="1"/>
      <p:bldP spid="50" grpId="0" animBg="1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176</Words>
  <Application>Microsoft Office PowerPoint</Application>
  <PresentationFormat>Presentación en pantalla (4:3)</PresentationFormat>
  <Paragraphs>20</Paragraphs>
  <Slides>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3" baseType="lpstr">
      <vt:lpstr>Tema de Office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Rocio</dc:creator>
  <cp:lastModifiedBy>Rocio</cp:lastModifiedBy>
  <cp:revision>15</cp:revision>
  <dcterms:created xsi:type="dcterms:W3CDTF">2016-09-20T00:39:28Z</dcterms:created>
  <dcterms:modified xsi:type="dcterms:W3CDTF">2016-10-23T17:02:10Z</dcterms:modified>
</cp:coreProperties>
</file>